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  <p:sldMasterId id="2147483679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9" r:id="rId11"/>
    <p:sldId id="280" r:id="rId12"/>
    <p:sldId id="281" r:id="rId13"/>
    <p:sldId id="264" r:id="rId14"/>
    <p:sldId id="265" r:id="rId15"/>
    <p:sldId id="267" r:id="rId16"/>
    <p:sldId id="282" r:id="rId17"/>
    <p:sldId id="283" r:id="rId18"/>
    <p:sldId id="284" r:id="rId19"/>
    <p:sldId id="285" r:id="rId20"/>
    <p:sldId id="277" r:id="rId21"/>
    <p:sldId id="266" r:id="rId22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4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c099360e7_3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25c099360e7_3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5c099360e7_3_1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1585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9352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c099360e7_3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5c099360e7_3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25c099360e7_3_2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8675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9637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3996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383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8647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5c099360e7_3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25c099360e7_3_2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25c099360e7_3_2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7620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5c099360e7_3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g25c099360e7_3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5c099360e7_3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c099360e7_3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25c099360e7_3_2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5c099360e7_3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c099360e7_3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25c099360e7_3_2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25c099360e7_3_2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099360e7_3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25c099360e7_3_2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5c099360e7_3_2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c099360e7_3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5c099360e7_3_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25c099360e7_3_2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5c099360e7_3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g25c099360e7_3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g25c099360e7_3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c099360e7_3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g25c099360e7_3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25c099360e7_3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5c099360e7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25c099360e7_3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5c099360e7_3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554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 avec image">
  <p:cSld name="Diapositive de titre avec imag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14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7" name="Google Shape;57;p14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8" name="Google Shape;58;p1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14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61" name="Google Shape;61;p14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rgbClr val="E2606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 01">
  <p:cSld name="DISPOSITION DU TEXTE 0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5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" name="Google Shape;66;p15"/>
          <p:cNvCxnSpPr/>
          <p:nvPr/>
        </p:nvCxnSpPr>
        <p:spPr>
          <a:xfrm rot="10800000" flipH="1">
            <a:off x="4781550" y="3785308"/>
            <a:ext cx="1143431" cy="1352550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67;p15" title="Sous-titre"/>
          <p:cNvSpPr txBox="1">
            <a:spLocks noGrp="1"/>
          </p:cNvSpPr>
          <p:nvPr>
            <p:ph type="body" idx="2"/>
          </p:nvPr>
        </p:nvSpPr>
        <p:spPr>
          <a:xfrm>
            <a:off x="398534" y="1922608"/>
            <a:ext cx="5506973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>
            <a:spLocks noGrp="1"/>
          </p:cNvSpPr>
          <p:nvPr>
            <p:ph type="pic" idx="3"/>
          </p:nvPr>
        </p:nvSpPr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 avec sous-titre">
  <p:cSld name="Comparaison avec sous-titr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rgbClr val="EE957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74" name="Google Shape;74;p1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75" name="Google Shape;75;p1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6" name="Google Shape;76;p1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77" name="Google Shape;77;p1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90524" y="1578666"/>
            <a:ext cx="4106468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6" title="Puces"/>
          <p:cNvSpPr txBox="1">
            <a:spLocks noGrp="1"/>
          </p:cNvSpPr>
          <p:nvPr>
            <p:ph type="body" idx="2"/>
          </p:nvPr>
        </p:nvSpPr>
        <p:spPr>
          <a:xfrm>
            <a:off x="390524" y="2164557"/>
            <a:ext cx="4106468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3"/>
          </p:nvPr>
        </p:nvSpPr>
        <p:spPr>
          <a:xfrm>
            <a:off x="4640035" y="1578666"/>
            <a:ext cx="4106700" cy="585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6" title="Puces"/>
          <p:cNvSpPr txBox="1">
            <a:spLocks noGrp="1"/>
          </p:cNvSpPr>
          <p:nvPr>
            <p:ph type="body" idx="4"/>
          </p:nvPr>
        </p:nvSpPr>
        <p:spPr>
          <a:xfrm>
            <a:off x="4640035" y="2164557"/>
            <a:ext cx="4106700" cy="242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6" title="Sous-titre"/>
          <p:cNvSpPr txBox="1">
            <a:spLocks noGrp="1"/>
          </p:cNvSpPr>
          <p:nvPr>
            <p:ph type="body" idx="5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6" name="Google Shape;86;p1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 avec image">
  <p:cSld name="En-tête de section avec imag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rgbClr val="EE957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7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1" name="Google Shape;91;p17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93" name="Google Shape;93;p17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4" name="Google Shape;94;p17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6" name="Google Shape;96;p17"/>
          <p:cNvSpPr>
            <a:spLocks noGrp="1"/>
          </p:cNvSpPr>
          <p:nvPr>
            <p:ph type="pic" idx="2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7" name="Google Shape;97;p17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17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rgbClr val="A5A5A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ique">
  <p:cSld name="Graphiqu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8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01" name="Google Shape;101;p18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" name="Google Shape;102;p18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03" name="Google Shape;103;p18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rgbClr val="EE957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" name="Google Shape;104;p18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08" name="Google Shape;108;p18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2"/>
          </p:nvPr>
        </p:nvSpPr>
        <p:spPr>
          <a:xfrm>
            <a:off x="398860" y="1504321"/>
            <a:ext cx="3919323" cy="306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18" title="Graphique"/>
          <p:cNvSpPr>
            <a:spLocks noGrp="1"/>
          </p:cNvSpPr>
          <p:nvPr>
            <p:ph type="chart" idx="3"/>
          </p:nvPr>
        </p:nvSpPr>
        <p:spPr>
          <a:xfrm>
            <a:off x="4347086" y="1504322"/>
            <a:ext cx="4289548" cy="3063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du texte 02">
  <p:cSld name="Disposition du texte 0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rot="10800000">
            <a:off x="1379765" y="-4"/>
            <a:ext cx="7764236" cy="4229105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9"/>
          <p:cNvSpPr>
            <a:spLocks noGrp="1"/>
          </p:cNvSpPr>
          <p:nvPr>
            <p:ph type="pic" idx="2"/>
          </p:nvPr>
        </p:nvSpPr>
        <p:spPr>
          <a:xfrm>
            <a:off x="4627633" y="1076325"/>
            <a:ext cx="4516366" cy="4067175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114" name="Google Shape;114;p19" title="Puces"/>
          <p:cNvSpPr txBox="1">
            <a:spLocks noGrp="1"/>
          </p:cNvSpPr>
          <p:nvPr>
            <p:ph type="body" idx="1"/>
          </p:nvPr>
        </p:nvSpPr>
        <p:spPr>
          <a:xfrm>
            <a:off x="398533" y="2397686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/>
          <p:nvPr/>
        </p:nvSpPr>
        <p:spPr>
          <a:xfrm flipH="1">
            <a:off x="2233613" y="-4"/>
            <a:ext cx="3090863" cy="981079"/>
          </a:xfrm>
          <a:prstGeom prst="parallelogram">
            <a:avLst>
              <a:gd name="adj" fmla="val 186380"/>
            </a:avLst>
          </a:prstGeom>
          <a:solidFill>
            <a:srgbClr val="E2606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" name="Google Shape;116;p19"/>
          <p:cNvCxnSpPr/>
          <p:nvPr/>
        </p:nvCxnSpPr>
        <p:spPr>
          <a:xfrm rot="10800000" flipH="1">
            <a:off x="7764236" y="889089"/>
            <a:ext cx="1379764" cy="1225461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9" title="Sous-titre"/>
          <p:cNvSpPr txBox="1">
            <a:spLocks noGrp="1"/>
          </p:cNvSpPr>
          <p:nvPr>
            <p:ph type="body" idx="3"/>
          </p:nvPr>
        </p:nvSpPr>
        <p:spPr>
          <a:xfrm>
            <a:off x="398534" y="1922608"/>
            <a:ext cx="5506966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8305038" y="178308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19" name="Google Shape;119;p19" title="Titre 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31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au">
  <p:cSld name="Tableau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 title="Tableau"/>
          <p:cNvSpPr>
            <a:spLocks noGrp="1"/>
          </p:cNvSpPr>
          <p:nvPr>
            <p:ph type="tbl" idx="2"/>
          </p:nvPr>
        </p:nvSpPr>
        <p:spPr>
          <a:xfrm>
            <a:off x="398533" y="1998602"/>
            <a:ext cx="8245031" cy="257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24" name="Google Shape;124;p2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25" name="Google Shape;125;p2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6" name="Google Shape;126;p2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7" name="Google Shape;127;p2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2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0" title="Sous-titre"/>
          <p:cNvSpPr txBox="1">
            <a:spLocks noGrp="1"/>
          </p:cNvSpPr>
          <p:nvPr>
            <p:ph type="body" idx="1"/>
          </p:nvPr>
        </p:nvSpPr>
        <p:spPr>
          <a:xfrm>
            <a:off x="390370" y="1032699"/>
            <a:ext cx="5526447" cy="45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32" name="Google Shape;132;p20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nde photo">
  <p:cSld name="Grande photo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/>
        </p:nvSpPr>
        <p:spPr>
          <a:xfrm rot="10800000" flipH="1">
            <a:off x="0" y="-4"/>
            <a:ext cx="8810625" cy="472440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21" title="Image"/>
          <p:cNvSpPr>
            <a:spLocks noGrp="1"/>
          </p:cNvSpPr>
          <p:nvPr>
            <p:ph type="pic" idx="2"/>
          </p:nvPr>
        </p:nvSpPr>
        <p:spPr>
          <a:xfrm>
            <a:off x="269422" y="244928"/>
            <a:ext cx="8605156" cy="4653644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cxnSp>
        <p:nvCxnSpPr>
          <p:cNvPr id="136" name="Google Shape;136;p21"/>
          <p:cNvCxnSpPr/>
          <p:nvPr/>
        </p:nvCxnSpPr>
        <p:spPr>
          <a:xfrm rot="10800000" flipH="1">
            <a:off x="0" y="4008665"/>
            <a:ext cx="1771650" cy="930729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7" name="Google Shape;137;p21" title="Titre "/>
          <p:cNvSpPr txBox="1">
            <a:spLocks noGrp="1"/>
          </p:cNvSpPr>
          <p:nvPr>
            <p:ph type="title"/>
          </p:nvPr>
        </p:nvSpPr>
        <p:spPr>
          <a:xfrm>
            <a:off x="269422" y="419101"/>
            <a:ext cx="6249917" cy="704849"/>
          </a:xfrm>
          <a:prstGeom prst="rect">
            <a:avLst/>
          </a:prstGeom>
          <a:solidFill>
            <a:schemeClr val="lt1">
              <a:alpha val="89803"/>
            </a:schemeClr>
          </a:solidFill>
          <a:ln>
            <a:noFill/>
          </a:ln>
        </p:spPr>
        <p:txBody>
          <a:bodyPr spcFirstLastPara="1" wrap="square" lIns="216000" tIns="34275" rIns="68575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erci">
  <p:cSld name="Merci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5117197" y="2595872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2"/>
          </p:nvPr>
        </p:nvSpPr>
        <p:spPr>
          <a:xfrm>
            <a:off x="5117197" y="287958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body" idx="3"/>
          </p:nvPr>
        </p:nvSpPr>
        <p:spPr>
          <a:xfrm>
            <a:off x="5117196" y="3162502"/>
            <a:ext cx="2584337" cy="216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body" idx="4"/>
          </p:nvPr>
        </p:nvSpPr>
        <p:spPr>
          <a:xfrm>
            <a:off x="5117197" y="3446218"/>
            <a:ext cx="2584336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4844204" y="2628935"/>
            <a:ext cx="194156" cy="1941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4880717" y="2923490"/>
            <a:ext cx="121130" cy="22207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4844204" y="3245959"/>
            <a:ext cx="194156" cy="14120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4853787" y="3487561"/>
            <a:ext cx="174989" cy="17498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2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2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" name="Google Shape;149;p22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22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1" name="Google Shape;151;p22"/>
          <p:cNvSpPr>
            <a:spLocks noGrp="1"/>
          </p:cNvSpPr>
          <p:nvPr>
            <p:ph type="pic" idx="5"/>
          </p:nvPr>
        </p:nvSpPr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2" title="Titre"/>
          <p:cNvSpPr txBox="1">
            <a:spLocks noGrp="1"/>
          </p:cNvSpPr>
          <p:nvPr>
            <p:ph type="ctrTitle"/>
          </p:nvPr>
        </p:nvSpPr>
        <p:spPr>
          <a:xfrm>
            <a:off x="4781791" y="1365767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e de titre">
  <p:cSld name="Diapositive de titr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55;p23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23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" name="Google Shape;157;p23" title="Titre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3" title="Sous-titre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59" name="Google Shape;159;p23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-tête de section">
  <p:cSld name="En-tête de section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/>
          <p:nvPr/>
        </p:nvSpPr>
        <p:spPr>
          <a:xfrm rot="-1641210">
            <a:off x="-477993" y="2691132"/>
            <a:ext cx="2895122" cy="1310214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" name="Google Shape;163;p24"/>
          <p:cNvCxnSpPr/>
          <p:nvPr/>
        </p:nvCxnSpPr>
        <p:spPr>
          <a:xfrm rot="10800000" flipH="1">
            <a:off x="0" y="757568"/>
            <a:ext cx="1338943" cy="680629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4" title="Titre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  <a:defRPr sz="3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4" title="Sous-titre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0909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0909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166" name="Google Shape;166;p24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7" name="Google Shape;167;p24"/>
          <p:cNvSpPr/>
          <p:nvPr/>
        </p:nvSpPr>
        <p:spPr>
          <a:xfrm>
            <a:off x="5815584" y="0"/>
            <a:ext cx="1693926" cy="557114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24"/>
          <p:cNvCxnSpPr/>
          <p:nvPr/>
        </p:nvCxnSpPr>
        <p:spPr>
          <a:xfrm rot="10800000" flipH="1">
            <a:off x="0" y="306422"/>
            <a:ext cx="4946515" cy="2552361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" name="Google Shape;169;p24"/>
          <p:cNvCxnSpPr/>
          <p:nvPr/>
        </p:nvCxnSpPr>
        <p:spPr>
          <a:xfrm rot="10800000" flipH="1">
            <a:off x="-13378" y="3950208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0" name="Google Shape;170;p24"/>
          <p:cNvSpPr/>
          <p:nvPr/>
        </p:nvSpPr>
        <p:spPr>
          <a:xfrm rot="-1641210">
            <a:off x="-104276" y="2555284"/>
            <a:ext cx="1078799" cy="177435"/>
          </a:xfrm>
          <a:prstGeom prst="parallelogram">
            <a:avLst>
              <a:gd name="adj" fmla="val 5321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37">
          <p15:clr>
            <a:srgbClr val="FBAE40"/>
          </p15:clr>
        </p15:guide>
        <p15:guide id="2" pos="2880">
          <p15:clr>
            <a:srgbClr val="FBAE40"/>
          </p15:clr>
        </p15:guide>
        <p15:guide id="3" pos="107">
          <p15:clr>
            <a:srgbClr val="FBAE40"/>
          </p15:clr>
        </p15:guide>
        <p15:guide id="4" orient="horz" pos="3127">
          <p15:clr>
            <a:srgbClr val="FBAE40"/>
          </p15:clr>
        </p15:guide>
        <p15:guide id="5" pos="5653">
          <p15:clr>
            <a:srgbClr val="FBAE40"/>
          </p15:clr>
        </p15:guide>
        <p15:guide id="6" orient="horz" pos="10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Titre et contenu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2" name="Google Shape;172;p25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73" name="Google Shape;173;p25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74" name="Google Shape;174;p25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5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5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5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78" name="Google Shape;178;p25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81" name="Google Shape;181;p25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body" idx="1"/>
          </p:nvPr>
        </p:nvSpPr>
        <p:spPr>
          <a:xfrm>
            <a:off x="389008" y="1253943"/>
            <a:ext cx="8126342" cy="337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>
  <p:cSld name="Deux contenu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6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85" name="Google Shape;185;p26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86" name="Google Shape;186;p26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7" name="Google Shape;187;p26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8" name="Google Shape;188;p26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9" name="Google Shape;189;p26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190" name="Google Shape;190;p26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193" name="Google Shape;193;p26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body" idx="1"/>
          </p:nvPr>
        </p:nvSpPr>
        <p:spPr>
          <a:xfrm>
            <a:off x="397265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2"/>
          </p:nvPr>
        </p:nvSpPr>
        <p:spPr>
          <a:xfrm>
            <a:off x="4629150" y="1238283"/>
            <a:ext cx="3886200" cy="3394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>
  <p:cSld name="Comparaiso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Google Shape;197;p27"/>
          <p:cNvCxnSpPr/>
          <p:nvPr/>
        </p:nvCxnSpPr>
        <p:spPr>
          <a:xfrm rot="10800000">
            <a:off x="-6935" y="2725475"/>
            <a:ext cx="1434464" cy="1179742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98" name="Google Shape;198;p27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199" name="Google Shape;199;p27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0" name="Google Shape;200;p27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01" name="Google Shape;201;p27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2" name="Google Shape;202;p27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sp>
        <p:nvSpPr>
          <p:cNvPr id="203" name="Google Shape;203;p27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206" name="Google Shape;206;p27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7"/>
          <p:cNvSpPr txBox="1">
            <a:spLocks noGrp="1"/>
          </p:cNvSpPr>
          <p:nvPr>
            <p:ph type="body" idx="1"/>
          </p:nvPr>
        </p:nvSpPr>
        <p:spPr>
          <a:xfrm>
            <a:off x="389008" y="1260872"/>
            <a:ext cx="4036876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2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500"/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3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4"/>
          </p:nvPr>
        </p:nvSpPr>
        <p:spPr>
          <a:xfrm>
            <a:off x="389008" y="1878806"/>
            <a:ext cx="4043812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295">
          <p15:clr>
            <a:srgbClr val="FBAE40"/>
          </p15:clr>
        </p15:guide>
        <p15:guide id="4" pos="5567">
          <p15:clr>
            <a:srgbClr val="FBAE40"/>
          </p15:clr>
        </p15:guide>
        <p15:guide id="5" orient="horz" pos="583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>
  <p:cSld name="Contenu avec légen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3" name="Google Shape;213;p28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28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5" name="Google Shape;215;p28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8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7" name="Google Shape;217;p28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8" name="Google Shape;218;p28"/>
          <p:cNvSpPr txBox="1">
            <a:spLocks noGrp="1"/>
          </p:cNvSpPr>
          <p:nvPr>
            <p:ph type="body" idx="2"/>
          </p:nvPr>
        </p:nvSpPr>
        <p:spPr>
          <a:xfrm>
            <a:off x="4620987" y="1718035"/>
            <a:ext cx="4352754" cy="325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>
  <p:cSld name="Image avec légende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 rot="10800000" flipH="1">
            <a:off x="0" y="-4"/>
            <a:ext cx="7968996" cy="4053083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1" name="Google Shape;221;p29"/>
          <p:cNvCxnSpPr/>
          <p:nvPr/>
        </p:nvCxnSpPr>
        <p:spPr>
          <a:xfrm rot="10800000" flipH="1">
            <a:off x="0" y="0"/>
            <a:ext cx="4523015" cy="2253342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2" name="Google Shape;222;p29"/>
          <p:cNvCxnSpPr/>
          <p:nvPr/>
        </p:nvCxnSpPr>
        <p:spPr>
          <a:xfrm rot="10800000" flipH="1">
            <a:off x="6753226" y="2943224"/>
            <a:ext cx="2390775" cy="1266825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3" name="Google Shape;223;p29" title="Titre"/>
          <p:cNvSpPr txBox="1">
            <a:spLocks noGrp="1"/>
          </p:cNvSpPr>
          <p:nvPr>
            <p:ph type="ctrTitle"/>
          </p:nvPr>
        </p:nvSpPr>
        <p:spPr>
          <a:xfrm>
            <a:off x="539377" y="3280527"/>
            <a:ext cx="3983637" cy="995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cxnSp>
        <p:nvCxnSpPr>
          <p:cNvPr id="224" name="Google Shape;224;p29"/>
          <p:cNvCxnSpPr/>
          <p:nvPr/>
        </p:nvCxnSpPr>
        <p:spPr>
          <a:xfrm rot="10800000" flipH="1">
            <a:off x="-13378" y="3525012"/>
            <a:ext cx="1439842" cy="7507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5" name="Google Shape;225;p29"/>
          <p:cNvSpPr txBox="1">
            <a:spLocks noGrp="1"/>
          </p:cNvSpPr>
          <p:nvPr>
            <p:ph type="body" idx="1"/>
          </p:nvPr>
        </p:nvSpPr>
        <p:spPr>
          <a:xfrm>
            <a:off x="539377" y="4275802"/>
            <a:ext cx="3983637" cy="698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2860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2E7A4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2E7A4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>
            <a:spLocks noGrp="1"/>
          </p:cNvSpPr>
          <p:nvPr>
            <p:ph type="pic" idx="2"/>
          </p:nvPr>
        </p:nvSpPr>
        <p:spPr>
          <a:xfrm>
            <a:off x="4687477" y="1703895"/>
            <a:ext cx="4286263" cy="32705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5653">
          <p15:clr>
            <a:srgbClr val="FBAE40"/>
          </p15:clr>
        </p15:guide>
        <p15:guide id="3" pos="103">
          <p15:clr>
            <a:srgbClr val="FBAE40"/>
          </p15:clr>
        </p15:guide>
        <p15:guide id="4" orient="horz" pos="3133">
          <p15:clr>
            <a:srgbClr val="FBAE40"/>
          </p15:clr>
        </p15:guide>
        <p15:guide id="5" orient="horz" pos="107">
          <p15:clr>
            <a:srgbClr val="FBAE40"/>
          </p15:clr>
        </p15:guide>
        <p15:guide id="6" pos="1843">
          <p15:clr>
            <a:srgbClr val="FBAE40"/>
          </p15:clr>
        </p15:guide>
        <p15:guide id="7" pos="32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>
  <p:cSld name="Vid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29" name="Google Shape;229;p30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0" name="Google Shape;230;p30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30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32" name="Google Shape;232;p30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30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0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uniquement">
  <p:cSld name="Titre uniqueme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8304284" y="176799"/>
            <a:ext cx="61098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 b="1" i="0" u="none" strike="noStrike" cap="none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FR</a:t>
            </a:r>
            <a:endParaRPr sz="1100"/>
          </a:p>
        </p:txBody>
      </p:sp>
      <p:grpSp>
        <p:nvGrpSpPr>
          <p:cNvPr id="238" name="Google Shape;238;p31"/>
          <p:cNvGrpSpPr/>
          <p:nvPr/>
        </p:nvGrpSpPr>
        <p:grpSpPr>
          <a:xfrm flipH="1">
            <a:off x="5670996" y="0"/>
            <a:ext cx="3572983" cy="2655755"/>
            <a:chOff x="-124265" y="-2"/>
            <a:chExt cx="4763978" cy="3367272"/>
          </a:xfrm>
        </p:grpSpPr>
        <p:sp>
          <p:nvSpPr>
            <p:cNvPr id="239" name="Google Shape;239;p31"/>
            <p:cNvSpPr/>
            <p:nvPr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40" name="Google Shape;240;p31"/>
            <p:cNvCxnSpPr/>
            <p:nvPr/>
          </p:nvCxnSpPr>
          <p:spPr>
            <a:xfrm rot="10800000" flipH="1">
              <a:off x="1433638" y="-2"/>
              <a:ext cx="1240971" cy="916595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41" name="Google Shape;241;p31"/>
            <p:cNvSpPr/>
            <p:nvPr/>
          </p:nvSpPr>
          <p:spPr>
            <a:xfrm rot="-2178838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/>
          <p:nvPr/>
        </p:nvSpPr>
        <p:spPr>
          <a:xfrm flipH="1">
            <a:off x="5009931" y="1"/>
            <a:ext cx="1085850" cy="479298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 title="Titre 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624991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">
          <p15:clr>
            <a:srgbClr val="FBAE40"/>
          </p15:clr>
        </p15:guide>
        <p15:guide id="2" pos="2880">
          <p15:clr>
            <a:srgbClr val="FBAE40"/>
          </p15:clr>
        </p15:guide>
        <p15:guide id="3" pos="58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position personnalisée">
  <p:cSld name="Disposition personnalisé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126342" cy="8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3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dirty="0"/>
              <a:t>Création et utilisation de la base de données</a:t>
            </a:r>
            <a:endParaRPr dirty="0"/>
          </a:p>
        </p:txBody>
      </p:sp>
      <p:sp>
        <p:nvSpPr>
          <p:cNvPr id="256" name="Google Shape;256;p33"/>
          <p:cNvSpPr txBox="1">
            <a:spLocks noGrp="1"/>
          </p:cNvSpPr>
          <p:nvPr>
            <p:ph type="subTitle" idx="1"/>
          </p:nvPr>
        </p:nvSpPr>
        <p:spPr>
          <a:xfrm>
            <a:off x="4781411" y="2730749"/>
            <a:ext cx="3640754" cy="943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" dirty="0" smtClean="0"/>
              <a:t>Mariam M SISSOKO</a:t>
            </a:r>
            <a:endParaRPr dirty="0"/>
          </a:p>
        </p:txBody>
      </p:sp>
      <p:pic>
        <p:nvPicPr>
          <p:cNvPr id="257" name="Google Shape;257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0217" y="3713672"/>
            <a:ext cx="4303784" cy="1429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5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2"/>
          </p:nvPr>
        </p:nvSpPr>
        <p:spPr>
          <a:xfrm>
            <a:off x="389008" y="1017748"/>
            <a:ext cx="2449885" cy="546745"/>
          </a:xfrm>
        </p:spPr>
        <p:txBody>
          <a:bodyPr>
            <a:normAutofit/>
          </a:bodyPr>
          <a:lstStyle/>
          <a:p>
            <a:r>
              <a:rPr lang="fr-FR" dirty="0" smtClean="0"/>
              <a:t>Table Région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8" y="1564493"/>
            <a:ext cx="1921018" cy="34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3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2"/>
          </p:nvPr>
        </p:nvSpPr>
        <p:spPr>
          <a:xfrm>
            <a:off x="389008" y="1017748"/>
            <a:ext cx="2449885" cy="546745"/>
          </a:xfrm>
        </p:spPr>
        <p:txBody>
          <a:bodyPr>
            <a:normAutofit/>
          </a:bodyPr>
          <a:lstStyle/>
          <a:p>
            <a:r>
              <a:rPr lang="fr-FR" dirty="0" smtClean="0"/>
              <a:t>Table Vente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8" y="1425957"/>
            <a:ext cx="2609432" cy="361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0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41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1"/>
          <p:cNvSpPr txBox="1">
            <a:spLocks noGrp="1"/>
          </p:cNvSpPr>
          <p:nvPr>
            <p:ph type="title"/>
          </p:nvPr>
        </p:nvSpPr>
        <p:spPr>
          <a:xfrm>
            <a:off x="4712882" y="1490565"/>
            <a:ext cx="3683725" cy="134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Calibri"/>
              <a:buNone/>
            </a:pPr>
            <a:r>
              <a:rPr lang="fr" b="0">
                <a:latin typeface="Calibri"/>
                <a:ea typeface="Calibri"/>
                <a:cs typeface="Calibri"/>
                <a:sym typeface="Calibri"/>
              </a:rPr>
              <a:t>Requêtes SQL et résultats</a:t>
            </a:r>
            <a:endParaRPr/>
          </a:p>
        </p:txBody>
      </p:sp>
      <p:sp>
        <p:nvSpPr>
          <p:cNvPr id="333" name="Google Shape;333;p41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41"/>
          <p:cNvSpPr txBox="1">
            <a:spLocks noGrp="1"/>
          </p:cNvSpPr>
          <p:nvPr>
            <p:ph type="body" idx="1"/>
          </p:nvPr>
        </p:nvSpPr>
        <p:spPr>
          <a:xfrm>
            <a:off x="4712882" y="2844035"/>
            <a:ext cx="3683725" cy="68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fr"/>
              <a:t>Sous-titre</a:t>
            </a:r>
            <a:endParaRPr/>
          </a:p>
        </p:txBody>
      </p:sp>
      <p:pic>
        <p:nvPicPr>
          <p:cNvPr id="335" name="Google Shape;335;p41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 l="11387" t="12667" r="63940" b="13973"/>
          <a:stretch/>
        </p:blipFill>
        <p:spPr>
          <a:xfrm>
            <a:off x="1979722" y="1607746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2"/>
          <p:cNvSpPr txBox="1">
            <a:spLocks noGrp="1"/>
          </p:cNvSpPr>
          <p:nvPr>
            <p:ph type="title"/>
          </p:nvPr>
        </p:nvSpPr>
        <p:spPr>
          <a:xfrm>
            <a:off x="143239" y="193847"/>
            <a:ext cx="2226600" cy="48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lvl="0"/>
            <a:r>
              <a:rPr lang="fr-FR" sz="2000" dirty="0" smtClean="0"/>
              <a:t>Requête 1</a:t>
            </a:r>
            <a:endParaRPr lang="fr-FR" sz="2000" dirty="0"/>
          </a:p>
        </p:txBody>
      </p:sp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13</a:t>
            </a:fld>
            <a:endParaRPr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97" y="1170614"/>
            <a:ext cx="4619625" cy="132206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328" y="1099851"/>
            <a:ext cx="2628900" cy="6762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793" y="725621"/>
            <a:ext cx="6310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tx1"/>
                </a:solidFill>
                <a:latin typeface="Montserrat-Regular"/>
              </a:rPr>
              <a:t>Nombre total d’appartements vendus au 1er semestre 2020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2" name="Google Shape;341;p42"/>
          <p:cNvSpPr txBox="1">
            <a:spLocks/>
          </p:cNvSpPr>
          <p:nvPr/>
        </p:nvSpPr>
        <p:spPr>
          <a:xfrm>
            <a:off x="143239" y="2538982"/>
            <a:ext cx="2226600" cy="375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2</a:t>
            </a:r>
            <a:endParaRPr lang="fr-FR" sz="20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39" y="3611290"/>
            <a:ext cx="5513661" cy="12928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43239" y="2924950"/>
            <a:ext cx="63105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/>
              <a:t>Le </a:t>
            </a:r>
            <a:r>
              <a:rPr lang="fr-FR" sz="1600" dirty="0"/>
              <a:t>nombre de ventes d’appartement par région pour le 1er semestre2020</a:t>
            </a:r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5337" y="2384492"/>
            <a:ext cx="2550829" cy="265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14</a:t>
            </a:fld>
            <a:endParaRPr/>
          </a:p>
        </p:txBody>
      </p:sp>
      <p:sp>
        <p:nvSpPr>
          <p:cNvPr id="9" name="Google Shape;341;p42"/>
          <p:cNvSpPr txBox="1">
            <a:spLocks/>
          </p:cNvSpPr>
          <p:nvPr/>
        </p:nvSpPr>
        <p:spPr>
          <a:xfrm>
            <a:off x="0" y="98154"/>
            <a:ext cx="1371600" cy="27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3</a:t>
            </a:r>
            <a:endParaRPr lang="fr-FR" sz="2000" dirty="0"/>
          </a:p>
        </p:txBody>
      </p:sp>
      <p:sp>
        <p:nvSpPr>
          <p:cNvPr id="13" name="Rectangle 12"/>
          <p:cNvSpPr/>
          <p:nvPr/>
        </p:nvSpPr>
        <p:spPr>
          <a:xfrm>
            <a:off x="-127591" y="370486"/>
            <a:ext cx="6220047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 smtClean="0"/>
              <a:t>Proportion </a:t>
            </a:r>
            <a:r>
              <a:rPr lang="fr-FR" sz="1500" dirty="0"/>
              <a:t>des ventes d’appartements par le nombre de pièces</a:t>
            </a:r>
            <a:endParaRPr lang="fr-FR" sz="1500" dirty="0">
              <a:solidFill>
                <a:schemeClr val="tx1"/>
              </a:solidFill>
            </a:endParaRPr>
          </a:p>
          <a:p>
            <a:endParaRPr lang="fr-FR" sz="1600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9388"/>
            <a:ext cx="4180184" cy="217664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64" y="780190"/>
            <a:ext cx="3301164" cy="2135038"/>
          </a:xfrm>
          <a:prstGeom prst="rect">
            <a:avLst/>
          </a:prstGeom>
        </p:spPr>
      </p:pic>
      <p:sp>
        <p:nvSpPr>
          <p:cNvPr id="16" name="Google Shape;341;p42"/>
          <p:cNvSpPr txBox="1">
            <a:spLocks/>
          </p:cNvSpPr>
          <p:nvPr/>
        </p:nvSpPr>
        <p:spPr>
          <a:xfrm>
            <a:off x="0" y="2963040"/>
            <a:ext cx="1371600" cy="335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4</a:t>
            </a:r>
            <a:endParaRPr lang="fr-FR" sz="2000" dirty="0"/>
          </a:p>
        </p:txBody>
      </p:sp>
      <p:sp>
        <p:nvSpPr>
          <p:cNvPr id="17" name="Rectangle 16"/>
          <p:cNvSpPr/>
          <p:nvPr/>
        </p:nvSpPr>
        <p:spPr>
          <a:xfrm>
            <a:off x="0" y="3346355"/>
            <a:ext cx="631055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/>
              <a:t>Liste des 10 départements où le prix du mètre carré est le plus </a:t>
            </a:r>
            <a:r>
              <a:rPr lang="fr-FR" sz="1500" dirty="0" smtClean="0"/>
              <a:t>élevé</a:t>
            </a:r>
            <a:endParaRPr lang="fr-FR" sz="1500" dirty="0">
              <a:solidFill>
                <a:schemeClr val="tx1"/>
              </a:solidFill>
            </a:endParaRP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3669520"/>
            <a:ext cx="4180184" cy="137158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130" y="2915228"/>
            <a:ext cx="2094898" cy="23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9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15</a:t>
            </a:fld>
            <a:endParaRPr/>
          </a:p>
        </p:txBody>
      </p:sp>
      <p:sp>
        <p:nvSpPr>
          <p:cNvPr id="9" name="Google Shape;341;p42"/>
          <p:cNvSpPr txBox="1">
            <a:spLocks/>
          </p:cNvSpPr>
          <p:nvPr/>
        </p:nvSpPr>
        <p:spPr>
          <a:xfrm>
            <a:off x="0" y="98154"/>
            <a:ext cx="1371600" cy="27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5</a:t>
            </a:r>
            <a:endParaRPr lang="fr-FR" sz="2000" dirty="0"/>
          </a:p>
        </p:txBody>
      </p:sp>
      <p:sp>
        <p:nvSpPr>
          <p:cNvPr id="13" name="Rectangle 12"/>
          <p:cNvSpPr/>
          <p:nvPr/>
        </p:nvSpPr>
        <p:spPr>
          <a:xfrm>
            <a:off x="-127591" y="370486"/>
            <a:ext cx="6220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Prix moyen du mètre carré d’une maison en Île-de-France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6" name="Google Shape;341;p42"/>
          <p:cNvSpPr txBox="1">
            <a:spLocks/>
          </p:cNvSpPr>
          <p:nvPr/>
        </p:nvSpPr>
        <p:spPr>
          <a:xfrm>
            <a:off x="21601" y="2397078"/>
            <a:ext cx="1328398" cy="37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6</a:t>
            </a:r>
            <a:endParaRPr lang="fr-FR" sz="2000" dirty="0"/>
          </a:p>
        </p:txBody>
      </p:sp>
      <p:sp>
        <p:nvSpPr>
          <p:cNvPr id="17" name="Rectangle 16"/>
          <p:cNvSpPr/>
          <p:nvPr/>
        </p:nvSpPr>
        <p:spPr>
          <a:xfrm>
            <a:off x="0" y="2802188"/>
            <a:ext cx="6310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Liste des 10 appartements les plus chers avec la région et le nombre</a:t>
            </a:r>
          </a:p>
          <a:p>
            <a:r>
              <a:rPr lang="fr-FR" b="1" dirty="0"/>
              <a:t>de mètres carrés</a:t>
            </a:r>
            <a:r>
              <a:rPr lang="fr-FR" dirty="0"/>
              <a:t>.</a:t>
            </a:r>
            <a:endParaRPr lang="fr-FR" sz="1500" dirty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2" y="715582"/>
            <a:ext cx="5007263" cy="1547137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077" y="753758"/>
            <a:ext cx="3057525" cy="695325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1" y="3364357"/>
            <a:ext cx="4783981" cy="185093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928" y="3063798"/>
            <a:ext cx="3452825" cy="200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16</a:t>
            </a:fld>
            <a:endParaRPr/>
          </a:p>
        </p:txBody>
      </p:sp>
      <p:sp>
        <p:nvSpPr>
          <p:cNvPr id="9" name="Google Shape;341;p42"/>
          <p:cNvSpPr txBox="1">
            <a:spLocks/>
          </p:cNvSpPr>
          <p:nvPr/>
        </p:nvSpPr>
        <p:spPr>
          <a:xfrm>
            <a:off x="0" y="9964"/>
            <a:ext cx="1371600" cy="27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7</a:t>
            </a:r>
            <a:endParaRPr lang="fr-FR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230538"/>
            <a:ext cx="8360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Taux d’évolution du nombre de ventes entre le premier et le second</a:t>
            </a:r>
          </a:p>
          <a:p>
            <a:r>
              <a:rPr lang="fr-FR" b="1" dirty="0"/>
              <a:t>trimestre de </a:t>
            </a:r>
            <a:r>
              <a:rPr lang="fr-FR" b="1" dirty="0" smtClean="0"/>
              <a:t>2020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6" name="Google Shape;341;p42"/>
          <p:cNvSpPr txBox="1">
            <a:spLocks/>
          </p:cNvSpPr>
          <p:nvPr/>
        </p:nvSpPr>
        <p:spPr>
          <a:xfrm>
            <a:off x="0" y="2285928"/>
            <a:ext cx="1328398" cy="37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8</a:t>
            </a:r>
            <a:endParaRPr lang="fr-FR" sz="2000" dirty="0"/>
          </a:p>
        </p:txBody>
      </p:sp>
      <p:sp>
        <p:nvSpPr>
          <p:cNvPr id="17" name="Rectangle 16"/>
          <p:cNvSpPr/>
          <p:nvPr/>
        </p:nvSpPr>
        <p:spPr>
          <a:xfrm>
            <a:off x="0" y="2663476"/>
            <a:ext cx="6310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Le classement des régions par rapport au prix au mètre carré des</a:t>
            </a:r>
          </a:p>
          <a:p>
            <a:r>
              <a:rPr lang="fr-FR" b="1" dirty="0"/>
              <a:t>appartement de plus de 4 pièces</a:t>
            </a:r>
            <a:r>
              <a:rPr lang="fr-FR" dirty="0"/>
              <a:t>.</a:t>
            </a:r>
            <a:endParaRPr lang="fr-FR" sz="1500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4005"/>
            <a:ext cx="3934047" cy="155192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827" y="672468"/>
            <a:ext cx="1838325" cy="6858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7450"/>
            <a:ext cx="4406728" cy="195639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9827" y="2934587"/>
            <a:ext cx="3084173" cy="21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6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17</a:t>
            </a:fld>
            <a:endParaRPr/>
          </a:p>
        </p:txBody>
      </p:sp>
      <p:sp>
        <p:nvSpPr>
          <p:cNvPr id="9" name="Google Shape;341;p42"/>
          <p:cNvSpPr txBox="1">
            <a:spLocks/>
          </p:cNvSpPr>
          <p:nvPr/>
        </p:nvSpPr>
        <p:spPr>
          <a:xfrm>
            <a:off x="0" y="9964"/>
            <a:ext cx="1371600" cy="27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9</a:t>
            </a:r>
            <a:endParaRPr lang="fr-FR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230538"/>
            <a:ext cx="83602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Liste des communes ayant eu au moins 50 ventes au 1er trimestre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6" name="Google Shape;341;p42"/>
          <p:cNvSpPr txBox="1">
            <a:spLocks/>
          </p:cNvSpPr>
          <p:nvPr/>
        </p:nvSpPr>
        <p:spPr>
          <a:xfrm>
            <a:off x="0" y="2191541"/>
            <a:ext cx="1328398" cy="37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10</a:t>
            </a:r>
            <a:endParaRPr lang="fr-FR" sz="2000" dirty="0"/>
          </a:p>
        </p:txBody>
      </p:sp>
      <p:sp>
        <p:nvSpPr>
          <p:cNvPr id="17" name="Rectangle 16"/>
          <p:cNvSpPr/>
          <p:nvPr/>
        </p:nvSpPr>
        <p:spPr>
          <a:xfrm>
            <a:off x="0" y="2621846"/>
            <a:ext cx="63105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Différence en pourcentage du prix au mètre carré entre un</a:t>
            </a:r>
          </a:p>
          <a:p>
            <a:r>
              <a:rPr lang="fr-FR" b="1" dirty="0"/>
              <a:t>appartement de 2 pièces et un appartement de 3 </a:t>
            </a:r>
            <a:r>
              <a:rPr lang="fr-FR" b="1" dirty="0" smtClean="0"/>
              <a:t>pièces</a:t>
            </a:r>
            <a:endParaRPr lang="fr-FR" sz="1500" dirty="0">
              <a:solidFill>
                <a:schemeClr val="tx1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9" y="581785"/>
            <a:ext cx="4140945" cy="151536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556" y="71688"/>
            <a:ext cx="2748383" cy="259178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0" y="3197824"/>
            <a:ext cx="4064998" cy="195545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1980" y="3351333"/>
            <a:ext cx="27717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18</a:t>
            </a:fld>
            <a:endParaRPr/>
          </a:p>
        </p:txBody>
      </p:sp>
      <p:sp>
        <p:nvSpPr>
          <p:cNvPr id="9" name="Google Shape;341;p42"/>
          <p:cNvSpPr txBox="1">
            <a:spLocks/>
          </p:cNvSpPr>
          <p:nvPr/>
        </p:nvSpPr>
        <p:spPr>
          <a:xfrm>
            <a:off x="0" y="9964"/>
            <a:ext cx="1371600" cy="274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11</a:t>
            </a:r>
            <a:endParaRPr lang="fr-FR" sz="2000" dirty="0"/>
          </a:p>
        </p:txBody>
      </p:sp>
      <p:sp>
        <p:nvSpPr>
          <p:cNvPr id="13" name="Rectangle 12"/>
          <p:cNvSpPr/>
          <p:nvPr/>
        </p:nvSpPr>
        <p:spPr>
          <a:xfrm>
            <a:off x="0" y="230538"/>
            <a:ext cx="83602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Les moyennes de valeurs foncières pour le top 3 des communes des</a:t>
            </a:r>
          </a:p>
          <a:p>
            <a:r>
              <a:rPr lang="fr-FR" b="1" dirty="0"/>
              <a:t>départements 6, 13, 33, 59 et 69.</a:t>
            </a:r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90" y="850563"/>
            <a:ext cx="4444412" cy="294526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48" y="492148"/>
            <a:ext cx="4305300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60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19</a:t>
            </a:fld>
            <a:endParaRPr/>
          </a:p>
        </p:txBody>
      </p:sp>
      <p:sp>
        <p:nvSpPr>
          <p:cNvPr id="9" name="Google Shape;341;p42"/>
          <p:cNvSpPr txBox="1">
            <a:spLocks/>
          </p:cNvSpPr>
          <p:nvPr/>
        </p:nvSpPr>
        <p:spPr>
          <a:xfrm>
            <a:off x="95693" y="0"/>
            <a:ext cx="1328398" cy="3775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  <a:defRPr sz="33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sz="2000" dirty="0" smtClean="0"/>
              <a:t>Requête 12</a:t>
            </a:r>
            <a:endParaRPr lang="fr-FR" sz="2000" dirty="0"/>
          </a:p>
        </p:txBody>
      </p:sp>
      <p:sp>
        <p:nvSpPr>
          <p:cNvPr id="7" name="Rectangle 6"/>
          <p:cNvSpPr/>
          <p:nvPr/>
        </p:nvSpPr>
        <p:spPr>
          <a:xfrm>
            <a:off x="95693" y="377548"/>
            <a:ext cx="76660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Les 20 communes avec le plus de transactions pour 1000 habitants</a:t>
            </a:r>
            <a:br>
              <a:rPr lang="fr-FR" b="1" dirty="0"/>
            </a:br>
            <a:r>
              <a:rPr lang="fr-FR" b="1" dirty="0"/>
              <a:t>pour les communes qui dépassent les 10 000 habitants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86" y="900768"/>
            <a:ext cx="5067957" cy="213597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113" y="639158"/>
            <a:ext cx="3713888" cy="33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"/>
          <p:cNvSpPr txBox="1">
            <a:spLocks noGrp="1"/>
          </p:cNvSpPr>
          <p:nvPr>
            <p:ph type="title"/>
          </p:nvPr>
        </p:nvSpPr>
        <p:spPr>
          <a:xfrm>
            <a:off x="398533" y="981363"/>
            <a:ext cx="5506967" cy="911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dirty="0"/>
              <a:t>Contexte du projet</a:t>
            </a:r>
            <a:endParaRPr dirty="0"/>
          </a:p>
        </p:txBody>
      </p:sp>
      <p:sp>
        <p:nvSpPr>
          <p:cNvPr id="267" name="Google Shape;267;p34"/>
          <p:cNvSpPr txBox="1">
            <a:spLocks noGrp="1"/>
          </p:cNvSpPr>
          <p:nvPr>
            <p:ph type="body" idx="1"/>
          </p:nvPr>
        </p:nvSpPr>
        <p:spPr>
          <a:xfrm>
            <a:off x="526124" y="2025547"/>
            <a:ext cx="3707122" cy="2218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14300" lvl="0" indent="0">
              <a:spcBef>
                <a:spcPts val="0"/>
              </a:spcBef>
              <a:buNone/>
            </a:pPr>
            <a:r>
              <a:rPr lang="fr" dirty="0" smtClean="0"/>
              <a:t>Ce projet porte sur l’analyse du marché sur les transactions </a:t>
            </a:r>
            <a:r>
              <a:rPr lang="fr-FR" dirty="0"/>
              <a:t>immobilières et </a:t>
            </a:r>
            <a:r>
              <a:rPr lang="fr-FR" dirty="0" smtClean="0"/>
              <a:t>foncières en France</a:t>
            </a:r>
            <a:r>
              <a:rPr lang="fr" dirty="0" smtClean="0"/>
              <a:t> </a:t>
            </a:r>
            <a:r>
              <a:rPr lang="fr-FR" dirty="0" smtClean="0"/>
              <a:t>  </a:t>
            </a:r>
            <a:r>
              <a:rPr lang="fr-FR" dirty="0"/>
              <a:t>et aider les différentes agences régionales à mieux accompagner leurs clients</a:t>
            </a:r>
            <a:r>
              <a:rPr lang="fr-FR" dirty="0" smtClean="0"/>
              <a:t>.</a:t>
            </a:r>
            <a:endParaRPr dirty="0"/>
          </a:p>
        </p:txBody>
      </p:sp>
      <p:pic>
        <p:nvPicPr>
          <p:cNvPr id="268" name="Google Shape;268;p34" title="Horizon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3312" r="23313"/>
          <a:stretch/>
        </p:blipFill>
        <p:spPr>
          <a:xfrm>
            <a:off x="4953000" y="0"/>
            <a:ext cx="4191000" cy="515418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269" name="Google Shape;269;p34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Ajouter un pied de page</a:t>
            </a:r>
            <a:endParaRPr/>
          </a:p>
        </p:txBody>
      </p:sp>
      <p:sp>
        <p:nvSpPr>
          <p:cNvPr id="270" name="Google Shape;270;p34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 title="Image de bâtimen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0784" r="20784"/>
          <a:stretch/>
        </p:blipFill>
        <p:spPr>
          <a:xfrm>
            <a:off x="1262549" y="645708"/>
            <a:ext cx="3321392" cy="385281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 descr="Hexagone de couleur foncée unie au milieu d’accentuation d’image"/>
          <p:cNvSpPr/>
          <p:nvPr/>
        </p:nvSpPr>
        <p:spPr>
          <a:xfrm rot="-5400000">
            <a:off x="2009777" y="1791686"/>
            <a:ext cx="1809749" cy="1560129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>
            <a:spLocks noGrp="1"/>
          </p:cNvSpPr>
          <p:nvPr>
            <p:ph type="ctrTitle"/>
          </p:nvPr>
        </p:nvSpPr>
        <p:spPr>
          <a:xfrm>
            <a:off x="4781791" y="1504563"/>
            <a:ext cx="3640180" cy="1212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</a:pPr>
            <a:r>
              <a:rPr lang="fr"/>
              <a:t>Merci !</a:t>
            </a:r>
            <a:endParaRPr/>
          </a:p>
        </p:txBody>
      </p:sp>
      <p:pic>
        <p:nvPicPr>
          <p:cNvPr id="354" name="Google Shape;354;p43" descr="https://lh5.googleusercontent.com/TcdnvzxQ7ulQo8GiFwfIKujloK6EfAJv7ikP-EvnfdTVQnROS3WXw6XSx9Cpd73e_l7GCUAnbxroB-qlzG2fvYdCyl-Y5QZ95MpiD-GfDN-4taJyHRqsr3vOZzc3ONTBu52b0HIdUOMeHvdHiA_5tD0"/>
          <p:cNvPicPr preferRelativeResize="0"/>
          <p:nvPr/>
        </p:nvPicPr>
        <p:blipFill rotWithShape="1">
          <a:blip r:embed="rId4">
            <a:alphaModFix/>
          </a:blip>
          <a:srcRect l="11387" t="12667" r="63940" b="13973"/>
          <a:stretch/>
        </p:blipFill>
        <p:spPr>
          <a:xfrm>
            <a:off x="1980103" y="1578297"/>
            <a:ext cx="1801842" cy="177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389007" y="156772"/>
            <a:ext cx="7440543" cy="405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500" dirty="0"/>
              <a:t>La stratégie de sauvegarde et la conformité RGPD</a:t>
            </a:r>
            <a:endParaRPr sz="2500" dirty="0"/>
          </a:p>
        </p:txBody>
      </p:sp>
      <p:sp>
        <p:nvSpPr>
          <p:cNvPr id="277" name="Google Shape;277;p35"/>
          <p:cNvSpPr txBox="1">
            <a:spLocks noGrp="1"/>
          </p:cNvSpPr>
          <p:nvPr>
            <p:ph type="body" idx="2"/>
          </p:nvPr>
        </p:nvSpPr>
        <p:spPr>
          <a:xfrm>
            <a:off x="85739" y="691117"/>
            <a:ext cx="4023539" cy="1818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endParaRPr lang="fr-FR" sz="14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fr-FR" sz="1400" dirty="0">
                <a:solidFill>
                  <a:schemeClr val="tx1"/>
                </a:solidFill>
              </a:rPr>
              <a:t>Les principes de la sauvegarde d’une base de données </a:t>
            </a:r>
            <a:r>
              <a:rPr lang="fr-FR" sz="1400" dirty="0" smtClean="0">
                <a:solidFill>
                  <a:schemeClr val="tx1"/>
                </a:solidFill>
              </a:rPr>
              <a:t>: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Évaluation des Besoins et des Risques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Types de Sauvegardes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Fréquence des Sauvegardes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Planification et Automatisation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Stockage des Sauvegardes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Sécurité des Sauvegardes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Documentation</a:t>
            </a:r>
          </a:p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400" dirty="0">
                <a:solidFill>
                  <a:schemeClr val="tx1"/>
                </a:solidFill>
              </a:rPr>
              <a:t>Plan de Reprise d'Activité (PRA)</a:t>
            </a:r>
            <a:endParaRPr lang="fr-FR" sz="1400" dirty="0" smtClean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sz="1400" dirty="0" smtClean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400" dirty="0">
              <a:solidFill>
                <a:schemeClr val="tx1"/>
              </a:solidFill>
            </a:endParaRPr>
          </a:p>
        </p:txBody>
      </p:sp>
      <p:sp>
        <p:nvSpPr>
          <p:cNvPr id="279" name="Google Shape;279;p35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49803" y="775490"/>
            <a:ext cx="1562100" cy="22288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Principes du RGPD:</a:t>
            </a:r>
          </a:p>
          <a:p>
            <a:pPr algn="ctr"/>
            <a:r>
              <a:rPr lang="fr-FR" sz="1200" dirty="0" smtClean="0"/>
              <a:t>Licéité</a:t>
            </a:r>
            <a:r>
              <a:rPr lang="fr-FR" sz="1200" dirty="0"/>
              <a:t>, loyauté</a:t>
            </a:r>
          </a:p>
          <a:p>
            <a:pPr algn="ctr"/>
            <a:r>
              <a:rPr lang="fr-FR" sz="1200" dirty="0"/>
              <a:t>Limitation des finalités </a:t>
            </a:r>
          </a:p>
          <a:p>
            <a:pPr algn="ctr"/>
            <a:r>
              <a:rPr lang="fr-FR" sz="1200" dirty="0"/>
              <a:t>Minimisation des données</a:t>
            </a:r>
          </a:p>
          <a:p>
            <a:pPr algn="ctr"/>
            <a:r>
              <a:rPr lang="fr-FR" sz="1200" dirty="0"/>
              <a:t>Exactitude </a:t>
            </a:r>
          </a:p>
          <a:p>
            <a:pPr algn="ctr"/>
            <a:r>
              <a:rPr lang="fr-FR" sz="1200" dirty="0"/>
              <a:t>Limitation de la conservation</a:t>
            </a:r>
          </a:p>
          <a:p>
            <a:pPr algn="ctr"/>
            <a:r>
              <a:rPr lang="fr-FR" sz="1200" dirty="0"/>
              <a:t>Intégrité et confidentialité</a:t>
            </a:r>
          </a:p>
          <a:p>
            <a:pPr algn="ctr"/>
            <a:r>
              <a:rPr lang="fr-FR" sz="1200" dirty="0"/>
              <a:t>Responsabilité 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2899978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fr-FR" dirty="0"/>
              <a:t>Le RGPD s'applique dans le cadre de l'analyse des données, en particulier lorsque ces données incluent des informations personnelles sur des individus.</a:t>
            </a:r>
          </a:p>
          <a:p>
            <a:r>
              <a:rPr lang="fr-FR" dirty="0"/>
              <a:t>Dans ce cas de figure le RGPD ne s’applique pas  à notre analyse car nous n’avons pas de données à caractère confidentiel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Calibri"/>
              <a:buNone/>
            </a:pPr>
            <a:r>
              <a:rPr lang="fr" b="0"/>
              <a:t>Les données initiales</a:t>
            </a:r>
            <a:endParaRPr b="0"/>
          </a:p>
        </p:txBody>
      </p:sp>
      <p:sp>
        <p:nvSpPr>
          <p:cNvPr id="286" name="Google Shape;286;p36"/>
          <p:cNvSpPr txBox="1">
            <a:spLocks noGrp="1"/>
          </p:cNvSpPr>
          <p:nvPr>
            <p:ph type="body" idx="2"/>
          </p:nvPr>
        </p:nvSpPr>
        <p:spPr>
          <a:xfrm>
            <a:off x="390523" y="1552755"/>
            <a:ext cx="6978592" cy="303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fr-FR" dirty="0" smtClean="0"/>
              <a:t>Les données sont les suivantes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 smtClean="0"/>
              <a:t>Bien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 smtClean="0"/>
              <a:t>Commune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 smtClean="0"/>
              <a:t>Vente</a:t>
            </a:r>
          </a:p>
          <a:p>
            <a:pPr marL="177800" lvl="0" indent="-177800">
              <a:spcBef>
                <a:spcPts val="0"/>
              </a:spcBef>
            </a:pPr>
            <a:r>
              <a:rPr lang="fr-FR" dirty="0" smtClean="0"/>
              <a:t>Région</a:t>
            </a:r>
          </a:p>
          <a:p>
            <a:pPr marL="177800" lvl="0" indent="-177800">
              <a:spcBef>
                <a:spcPts val="0"/>
              </a:spcBef>
            </a:pPr>
            <a:endParaRPr lang="fr-FR" dirty="0" smtClean="0"/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fr-FR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fr-FR" dirty="0" smtClean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87" name="Google Shape;287;p36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114206"/>
              </p:ext>
            </p:extLst>
          </p:nvPr>
        </p:nvGraphicFramePr>
        <p:xfrm>
          <a:off x="1162050" y="329088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Feuille de calcul prenant en charge les macros" showAsIcon="1" r:id="rId4" imgW="914400" imgH="771480" progId="Excel.SheetMacroEnabled.12">
                  <p:embed/>
                </p:oleObj>
              </mc:Choice>
              <mc:Fallback>
                <p:oleObj name="Feuille de calcul prenant en charge les macros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62050" y="329088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6901841"/>
              </p:ext>
            </p:extLst>
          </p:nvPr>
        </p:nvGraphicFramePr>
        <p:xfrm>
          <a:off x="2209800" y="32908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Feuille de calcul prenant en charge les macros" showAsIcon="1" r:id="rId6" imgW="914400" imgH="771480" progId="Excel.SheetMacroEnabled.12">
                  <p:embed/>
                </p:oleObj>
              </mc:Choice>
              <mc:Fallback>
                <p:oleObj name="Feuille de calcul prenant en charge les macros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09800" y="32908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9717813"/>
              </p:ext>
            </p:extLst>
          </p:nvPr>
        </p:nvGraphicFramePr>
        <p:xfrm>
          <a:off x="3124200" y="32908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Feuille de calcul prenant en charge les macros" showAsIcon="1" r:id="rId8" imgW="914400" imgH="771480" progId="Excel.SheetMacroEnabled.12">
                  <p:embed/>
                </p:oleObj>
              </mc:Choice>
              <mc:Fallback>
                <p:oleObj name="Feuille de calcul prenant en charge les macros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24200" y="32908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881489"/>
              </p:ext>
            </p:extLst>
          </p:nvPr>
        </p:nvGraphicFramePr>
        <p:xfrm>
          <a:off x="4332257" y="32908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Feuille de calcul prenant en charge les macros" showAsIcon="1" r:id="rId10" imgW="914400" imgH="771480" progId="Excel.SheetMacroEnabled.12">
                  <p:embed/>
                </p:oleObj>
              </mc:Choice>
              <mc:Fallback>
                <p:oleObj name="Feuille de calcul prenant en charge les macros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32257" y="32908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389008" y="156772"/>
            <a:ext cx="8526390" cy="50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sz="2400" dirty="0"/>
              <a:t>L’extrait du dictionnaire des données</a:t>
            </a:r>
            <a:endParaRPr sz="2400" dirty="0"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2"/>
          </p:nvPr>
        </p:nvSpPr>
        <p:spPr>
          <a:xfrm>
            <a:off x="389008" y="840361"/>
            <a:ext cx="6978592" cy="82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285750" lvl="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600" dirty="0"/>
              <a:t>Données de </a:t>
            </a:r>
            <a:r>
              <a:rPr lang="fr-FR" sz="1600" dirty="0" smtClean="0"/>
              <a:t>bien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600" dirty="0"/>
              <a:t>Données de </a:t>
            </a:r>
            <a:r>
              <a:rPr lang="fr-FR" sz="1600" dirty="0" smtClean="0"/>
              <a:t>vente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600" dirty="0" smtClean="0"/>
              <a:t>Données de commune</a:t>
            </a:r>
          </a:p>
          <a:p>
            <a:pPr marL="285750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fr-FR" sz="1600" dirty="0" smtClean="0"/>
              <a:t>Données de région</a:t>
            </a:r>
            <a:endParaRPr lang="fr-FR" sz="16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297" name="Google Shape;297;p37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39310"/>
            <a:ext cx="5805487" cy="12917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3673"/>
            <a:ext cx="5737100" cy="173263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723" y="1953853"/>
            <a:ext cx="3343277" cy="6274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100" y="3423016"/>
            <a:ext cx="3984500" cy="806083"/>
          </a:xfrm>
          <a:prstGeom prst="rect">
            <a:avLst/>
          </a:prstGeom>
        </p:spPr>
      </p:pic>
      <p:graphicFrame>
        <p:nvGraphicFramePr>
          <p:cNvPr id="12" name="Obje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425041"/>
              </p:ext>
            </p:extLst>
          </p:nvPr>
        </p:nvGraphicFramePr>
        <p:xfrm>
          <a:off x="5800723" y="81231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Feuille de calcul" showAsIcon="1" r:id="rId8" imgW="914400" imgH="771480" progId="Excel.Sheet.12">
                  <p:embed/>
                </p:oleObj>
              </mc:Choice>
              <mc:Fallback>
                <p:oleObj name="Feuille de calcul" showAsIcon="1" r:id="rId8" imgW="914400" imgH="77148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00723" y="81231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/>
              <a:t>Le schéma relationnel normalisé</a:t>
            </a:r>
            <a:endParaRPr b="0"/>
          </a:p>
        </p:txBody>
      </p:sp>
      <p:sp>
        <p:nvSpPr>
          <p:cNvPr id="305" name="Google Shape;305;p38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8" y="1047524"/>
            <a:ext cx="6343157" cy="3730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1104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fr" b="0" dirty="0"/>
              <a:t>La base de données avec les tables créées et les données chargées</a:t>
            </a:r>
            <a:endParaRPr b="0" dirty="0"/>
          </a:p>
        </p:txBody>
      </p:sp>
      <p:sp>
        <p:nvSpPr>
          <p:cNvPr id="314" name="Google Shape;314;p39"/>
          <p:cNvSpPr txBox="1">
            <a:spLocks noGrp="1"/>
          </p:cNvSpPr>
          <p:nvPr>
            <p:ph type="ftr" idx="11"/>
          </p:nvPr>
        </p:nvSpPr>
        <p:spPr>
          <a:xfrm>
            <a:off x="253897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Ajouter un pied de page</a:t>
            </a:r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7" y="1382233"/>
            <a:ext cx="5278145" cy="3521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2"/>
          </p:nvPr>
        </p:nvSpPr>
        <p:spPr>
          <a:xfrm>
            <a:off x="389008" y="1017748"/>
            <a:ext cx="1801299" cy="546745"/>
          </a:xfrm>
        </p:spPr>
        <p:txBody>
          <a:bodyPr/>
          <a:lstStyle/>
          <a:p>
            <a:r>
              <a:rPr lang="fr-FR" dirty="0" smtClean="0"/>
              <a:t>Table Bien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14" y="1440197"/>
            <a:ext cx="6915559" cy="3463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>
            <a:spLocks noGrp="1"/>
          </p:cNvSpPr>
          <p:nvPr>
            <p:ph type="title"/>
          </p:nvPr>
        </p:nvSpPr>
        <p:spPr>
          <a:xfrm>
            <a:off x="389008" y="156771"/>
            <a:ext cx="4689794" cy="860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fr" sz="2400" b="0"/>
              <a:t>Les requêtes ou screenshot qui permettent de démontrer le bon chargement des données</a:t>
            </a:r>
            <a:endParaRPr sz="2400" b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ldNum" idx="12"/>
          </p:nvPr>
        </p:nvSpPr>
        <p:spPr>
          <a:xfrm>
            <a:off x="8360228" y="4767263"/>
            <a:ext cx="55517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900" b="0" i="0" u="none" strike="noStrike" cap="none">
                <a:solidFill>
                  <a:srgbClr val="9E9E9E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900" b="0" i="0" u="none" strike="noStrike" cap="none">
              <a:solidFill>
                <a:srgbClr val="9E9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2"/>
          </p:nvPr>
        </p:nvSpPr>
        <p:spPr>
          <a:xfrm>
            <a:off x="389008" y="1017748"/>
            <a:ext cx="2449885" cy="546745"/>
          </a:xfrm>
        </p:spPr>
        <p:txBody>
          <a:bodyPr>
            <a:normAutofit/>
          </a:bodyPr>
          <a:lstStyle/>
          <a:p>
            <a:r>
              <a:rPr lang="fr-FR" dirty="0" smtClean="0"/>
              <a:t>Table Commune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32" y="1561255"/>
            <a:ext cx="6145618" cy="332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1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10402</TotalTime>
  <Words>532</Words>
  <Application>Microsoft Office PowerPoint</Application>
  <PresentationFormat>Affichage à l'écran (16:9)</PresentationFormat>
  <Paragraphs>122</Paragraphs>
  <Slides>20</Slides>
  <Notes>20</Notes>
  <HiddenSlides>0</HiddenSlides>
  <MMClips>0</MMClips>
  <ScaleCrop>false</ScaleCrop>
  <HeadingPairs>
    <vt:vector size="8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Wingdings</vt:lpstr>
      <vt:lpstr>Montserrat-Regular</vt:lpstr>
      <vt:lpstr>Arial Black</vt:lpstr>
      <vt:lpstr>Calibri</vt:lpstr>
      <vt:lpstr>Simple Light</vt:lpstr>
      <vt:lpstr>Thème Office</vt:lpstr>
      <vt:lpstr>Feuille de calcul Microsoft Excel prenant en charge les macros</vt:lpstr>
      <vt:lpstr>Feuille de calcul Microsoft Excel</vt:lpstr>
      <vt:lpstr>Création et utilisation de la base de données</vt:lpstr>
      <vt:lpstr>Contexte du projet</vt:lpstr>
      <vt:lpstr>La stratégie de sauvegarde et la conformité RGPD</vt:lpstr>
      <vt:lpstr>Les données initiales</vt:lpstr>
      <vt:lpstr>L’extrait du dictionnaire des données</vt:lpstr>
      <vt:lpstr>Le schéma relationnel normalisé</vt:lpstr>
      <vt:lpstr>La base de données avec les tables créées et les données chargées</vt:lpstr>
      <vt:lpstr>Les requêtes ou screenshot qui permettent de démontrer le bon chargement des données</vt:lpstr>
      <vt:lpstr>Les requêtes ou screenshot qui permettent de démontrer le bon chargement des données</vt:lpstr>
      <vt:lpstr>Les requêtes ou screenshot qui permettent de démontrer le bon chargement des données</vt:lpstr>
      <vt:lpstr>Les requêtes ou screenshot qui permettent de démontrer le bon chargement des données</vt:lpstr>
      <vt:lpstr>Requêtes SQL et résultats</vt:lpstr>
      <vt:lpstr>Requête 1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et utilisation de la base de données</dc:title>
  <dc:creator>Mariam Mamadou SISSOKO [OML ]</dc:creator>
  <cp:lastModifiedBy>Mariam SISSOKO [OML ]</cp:lastModifiedBy>
  <cp:revision>51</cp:revision>
  <dcterms:modified xsi:type="dcterms:W3CDTF">2024-07-11T14:33:54Z</dcterms:modified>
</cp:coreProperties>
</file>